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7" r:id="rId1"/>
  </p:sldMasterIdLst>
  <p:notesMasterIdLst>
    <p:notesMasterId r:id="rId50"/>
  </p:notesMasterIdLst>
  <p:sldIdLst>
    <p:sldId id="256" r:id="rId2"/>
    <p:sldId id="260" r:id="rId3"/>
    <p:sldId id="316" r:id="rId4"/>
    <p:sldId id="268" r:id="rId5"/>
    <p:sldId id="270" r:id="rId6"/>
    <p:sldId id="272" r:id="rId7"/>
    <p:sldId id="273" r:id="rId8"/>
    <p:sldId id="275" r:id="rId9"/>
    <p:sldId id="276" r:id="rId10"/>
    <p:sldId id="277" r:id="rId11"/>
    <p:sldId id="278" r:id="rId12"/>
    <p:sldId id="279" r:id="rId13"/>
    <p:sldId id="274" r:id="rId14"/>
    <p:sldId id="280" r:id="rId15"/>
    <p:sldId id="281" r:id="rId16"/>
    <p:sldId id="282" r:id="rId17"/>
    <p:sldId id="283" r:id="rId18"/>
    <p:sldId id="284" r:id="rId19"/>
    <p:sldId id="285" r:id="rId20"/>
    <p:sldId id="287" r:id="rId21"/>
    <p:sldId id="317" r:id="rId22"/>
    <p:sldId id="318" r:id="rId23"/>
    <p:sldId id="319" r:id="rId24"/>
    <p:sldId id="328" r:id="rId25"/>
    <p:sldId id="338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9" r:id="rId34"/>
    <p:sldId id="340" r:id="rId35"/>
    <p:sldId id="341" r:id="rId36"/>
    <p:sldId id="342" r:id="rId37"/>
    <p:sldId id="344" r:id="rId38"/>
    <p:sldId id="298" r:id="rId39"/>
    <p:sldId id="299" r:id="rId40"/>
    <p:sldId id="289" r:id="rId41"/>
    <p:sldId id="302" r:id="rId42"/>
    <p:sldId id="307" r:id="rId43"/>
    <p:sldId id="322" r:id="rId44"/>
    <p:sldId id="306" r:id="rId45"/>
    <p:sldId id="326" r:id="rId46"/>
    <p:sldId id="325" r:id="rId47"/>
    <p:sldId id="345" r:id="rId48"/>
    <p:sldId id="33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731"/>
    <a:srgbClr val="C7B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7"/>
    <p:restoredTop sz="94686"/>
  </p:normalViewPr>
  <p:slideViewPr>
    <p:cSldViewPr snapToGrid="0" snapToObjects="1">
      <p:cViewPr varScale="1">
        <p:scale>
          <a:sx n="107" d="100"/>
          <a:sy n="107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48C6F-9BC1-9241-98AD-6B512B9BA01B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4D339-9889-2A41-A72C-0996ED988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4D339-9889-2A41-A72C-0996ED9888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9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27699" y="954158"/>
            <a:ext cx="8516498" cy="51683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8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11/16/16</a:t>
            </a:r>
            <a:endParaRPr lang="en-US" alt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The Higgs Discovery and Beyond</a:t>
            </a: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59AE0-C50A-534C-A37A-78A0CC1912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43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 cap="none" baseline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7699" y="183245"/>
            <a:ext cx="8516498" cy="678146"/>
          </a:xfrm>
          <a:prstGeom prst="rect">
            <a:avLst/>
          </a:prstGeom>
          <a:gradFill>
            <a:gsLst>
              <a:gs pos="0">
                <a:schemeClr val="bg1"/>
              </a:gs>
              <a:gs pos="62000">
                <a:schemeClr val="bg1">
                  <a:lumMod val="80000"/>
                  <a:lumOff val="20000"/>
                </a:schemeClr>
              </a:gs>
              <a:gs pos="83000">
                <a:srgbClr val="C7B378">
                  <a:lumMod val="50000"/>
                </a:srgbClr>
              </a:gs>
              <a:gs pos="100000">
                <a:srgbClr val="C7B378"/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99" y="954157"/>
            <a:ext cx="8516498" cy="5155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94791" y="6220958"/>
            <a:ext cx="1225479" cy="53133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600" b="0" i="0" baseline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0022" y="6220958"/>
            <a:ext cx="3954769" cy="53133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600" b="0" i="0" baseline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70" y="6220958"/>
            <a:ext cx="723927" cy="53133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600" b="0" i="0" baseline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17501" r="697" b="21888"/>
          <a:stretch/>
        </p:blipFill>
        <p:spPr>
          <a:xfrm>
            <a:off x="327700" y="6220957"/>
            <a:ext cx="2612322" cy="5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89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3" r:id="rId2"/>
    <p:sldLayoutId id="2147483998" r:id="rId3"/>
    <p:sldLayoutId id="2147484000" r:id="rId4"/>
    <p:sldLayoutId id="2147484001" r:id="rId5"/>
    <p:sldLayoutId id="2147484002" r:id="rId6"/>
    <p:sldLayoutId id="2147484004" r:id="rId7"/>
    <p:sldLayoutId id="2147484005" r:id="rId8"/>
    <p:sldLayoutId id="2147484007" r:id="rId9"/>
    <p:sldLayoutId id="2147484009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none" baseline="0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lnSpc>
          <a:spcPct val="92000"/>
        </a:lnSpc>
        <a:spcBef>
          <a:spcPts val="1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26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557784" indent="-285750" algn="l" defTabSz="457200" rtl="0" eaLnBrk="1" latinLnBrk="0" hangingPunct="1">
        <a:lnSpc>
          <a:spcPct val="92000"/>
        </a:lnSpc>
        <a:spcBef>
          <a:spcPts val="100"/>
        </a:spcBef>
        <a:spcAft>
          <a:spcPts val="500"/>
        </a:spcAft>
        <a:buClr>
          <a:schemeClr val="tx1"/>
        </a:buClr>
        <a:buSzPct val="130000"/>
        <a:buFont typeface="Arial"/>
        <a:buChar char="•"/>
        <a:defRPr sz="22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832104" indent="-285750" algn="l" defTabSz="457200" rtl="0" eaLnBrk="1" latinLnBrk="0" hangingPunct="1">
        <a:lnSpc>
          <a:spcPct val="92000"/>
        </a:lnSpc>
        <a:spcBef>
          <a:spcPts val="100"/>
        </a:spcBef>
        <a:spcAft>
          <a:spcPts val="400"/>
        </a:spcAft>
        <a:buClr>
          <a:schemeClr val="tx1"/>
        </a:buClr>
        <a:buSzPct val="130000"/>
        <a:buFont typeface="Arial"/>
        <a:buChar char="•"/>
        <a:defRPr sz="20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106424" indent="-283464" algn="l" defTabSz="457200" rtl="0" eaLnBrk="1" latinLnBrk="0" hangingPunct="1">
        <a:lnSpc>
          <a:spcPct val="92000"/>
        </a:lnSpc>
        <a:spcBef>
          <a:spcPts val="100"/>
        </a:spcBef>
        <a:spcAft>
          <a:spcPts val="300"/>
        </a:spcAft>
        <a:buClr>
          <a:schemeClr val="tx1"/>
        </a:buClr>
        <a:buSzPct val="130000"/>
        <a:buFont typeface="Arial"/>
        <a:buChar char="•"/>
        <a:defRPr sz="1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380744" indent="-283464" algn="l" defTabSz="457200" rtl="0" eaLnBrk="1" latinLnBrk="0" hangingPunct="1">
        <a:lnSpc>
          <a:spcPct val="92000"/>
        </a:lnSpc>
        <a:spcBef>
          <a:spcPts val="100"/>
        </a:spcBef>
        <a:spcAft>
          <a:spcPts val="200"/>
        </a:spcAft>
        <a:buClr>
          <a:schemeClr val="tx1"/>
        </a:buClr>
        <a:buSzPct val="130000"/>
        <a:buFont typeface="Arial"/>
        <a:buChar char="•"/>
        <a:defRPr sz="16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emf"/><Relationship Id="rId5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6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4977114"/>
            <a:ext cx="7850124" cy="67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Higgs </a:t>
            </a:r>
            <a:r>
              <a:rPr lang="en-US" dirty="0"/>
              <a:t>D</a:t>
            </a:r>
            <a:r>
              <a:rPr lang="en-US" dirty="0" smtClean="0"/>
              <a:t>iscovery and Beyond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771" y="5650376"/>
            <a:ext cx="7510506" cy="71150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Kevin Stenson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University of Colorado Boulder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November 16, 2016</a:t>
            </a:r>
            <a:endParaRPr lang="en-US" sz="2000" dirty="0"/>
          </a:p>
        </p:txBody>
      </p:sp>
      <p:pic>
        <p:nvPicPr>
          <p:cNvPr id="4" name="Picture 9" descr="20090601_063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8"/>
          <a:stretch/>
        </p:blipFill>
        <p:spPr bwMode="auto">
          <a:xfrm>
            <a:off x="53104" y="3497"/>
            <a:ext cx="9090896" cy="49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3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hargedHadronTr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400300"/>
            <a:ext cx="185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hargedHadr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2362200"/>
            <a:ext cx="270668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hargedHadronKe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5757863"/>
            <a:ext cx="32607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0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eutralHadronKe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246813"/>
            <a:ext cx="33924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eutralHadr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903413"/>
            <a:ext cx="19954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eutralHad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377950"/>
            <a:ext cx="121126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1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hotonKe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6262688"/>
            <a:ext cx="1350962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hot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812925"/>
            <a:ext cx="1184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hot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622425"/>
            <a:ext cx="3492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33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assembly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5" descr="YE3_lower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" b="1"/>
          <a:stretch/>
        </p:blipFill>
        <p:spPr bwMode="auto">
          <a:xfrm>
            <a:off x="4679951" y="891153"/>
            <a:ext cx="4389120" cy="289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empty_cav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" y="852748"/>
            <a:ext cx="4389120" cy="28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0702020_01-A5-at-72-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3" y="3788950"/>
            <a:ext cx="4389120" cy="29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dscn298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2" b="2342"/>
          <a:stretch/>
        </p:blipFill>
        <p:spPr bwMode="auto">
          <a:xfrm>
            <a:off x="4679951" y="3818712"/>
            <a:ext cx="4389120" cy="29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658243" y="848731"/>
            <a:ext cx="863600" cy="384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/>
              <a:t>2005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8280400" y="868486"/>
            <a:ext cx="863600" cy="384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/>
              <a:t>2006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695708" y="3759188"/>
            <a:ext cx="863600" cy="384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/>
              <a:t>2007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8249760" y="3818712"/>
            <a:ext cx="863600" cy="384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15395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Tracker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32363" y="1412875"/>
            <a:ext cx="933450" cy="762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+mn-lt"/>
              </a:rPr>
              <a:t>Goes inside</a:t>
            </a:r>
          </a:p>
        </p:txBody>
      </p:sp>
      <p:pic>
        <p:nvPicPr>
          <p:cNvPr id="7" name="Picture 3" descr="CMSTrackerinsertion20071215_831-m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r="2057"/>
          <a:stretch>
            <a:fillRect/>
          </a:stretch>
        </p:blipFill>
        <p:spPr bwMode="auto">
          <a:xfrm>
            <a:off x="2916238" y="2513013"/>
            <a:ext cx="6243637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N73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13016" r="4886" b="6508"/>
          <a:stretch>
            <a:fillRect/>
          </a:stretch>
        </p:blipFill>
        <p:spPr bwMode="auto">
          <a:xfrm>
            <a:off x="6048375" y="241300"/>
            <a:ext cx="30543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1010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12447" r="4654" b="6224"/>
          <a:stretch>
            <a:fillRect/>
          </a:stretch>
        </p:blipFill>
        <p:spPr bwMode="auto">
          <a:xfrm>
            <a:off x="1981200" y="933961"/>
            <a:ext cx="2795587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300px-CMS_Silicon_Tracker_Arty_Hi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700"/>
            <a:ext cx="19812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708400" y="1773238"/>
            <a:ext cx="2951163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35202" y="3179673"/>
            <a:ext cx="2590800" cy="11080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+mn-lt"/>
              </a:rPr>
              <a:t>CMS tracker uses 2300 square feet of silicon detectors.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96875" y="4752588"/>
            <a:ext cx="2519363" cy="762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+mn-lt"/>
              </a:rPr>
              <a:t>CMS tracker being inserted into CMS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5907088" y="1952625"/>
            <a:ext cx="501650" cy="2268538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pixel detector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0643" y="888344"/>
            <a:ext cx="5843225" cy="762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latin typeface="+mn-lt"/>
              </a:rPr>
              <a:t>Smallest detector but the most channels.  There are 66 million pixels, each 100 </a:t>
            </a:r>
            <a:r>
              <a:rPr lang="en-US" altLang="en-US" sz="2200" dirty="0" err="1" smtClean="0">
                <a:latin typeface="+mn-lt"/>
              </a:rPr>
              <a:t>μm</a:t>
            </a:r>
            <a:r>
              <a:rPr lang="en-US" altLang="en-US" sz="2200" dirty="0" smtClean="0">
                <a:latin typeface="+mn-lt"/>
              </a:rPr>
              <a:t> </a:t>
            </a:r>
            <a:r>
              <a:rPr lang="en-US" altLang="en-US" sz="2200" dirty="0">
                <a:latin typeface="+mn-lt"/>
              </a:rPr>
              <a:t>by 150 </a:t>
            </a:r>
            <a:r>
              <a:rPr lang="en-US" altLang="en-US" sz="2200" dirty="0" err="1" smtClean="0">
                <a:latin typeface="+mn-lt"/>
              </a:rPr>
              <a:t>μm</a:t>
            </a:r>
            <a:r>
              <a:rPr lang="en-US" altLang="en-US" sz="2200" dirty="0">
                <a:latin typeface="+mn-lt"/>
              </a:rPr>
              <a:t>.</a:t>
            </a:r>
          </a:p>
        </p:txBody>
      </p:sp>
      <p:pic>
        <p:nvPicPr>
          <p:cNvPr id="7" name="Picture 6" descr="pixel_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b="18515"/>
          <a:stretch>
            <a:fillRect/>
          </a:stretch>
        </p:blipFill>
        <p:spPr bwMode="auto">
          <a:xfrm>
            <a:off x="4396844" y="1747837"/>
            <a:ext cx="2370669" cy="14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pix_inser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9"/>
          <a:stretch>
            <a:fillRect/>
          </a:stretch>
        </p:blipFill>
        <p:spPr bwMode="auto">
          <a:xfrm>
            <a:off x="0" y="2706688"/>
            <a:ext cx="4464050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7313" y="2368550"/>
            <a:ext cx="2945254" cy="37613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300">
                <a:latin typeface="+mn-lt"/>
              </a:rPr>
              <a:t>Inserting the detector</a:t>
            </a:r>
          </a:p>
        </p:txBody>
      </p:sp>
      <p:pic>
        <p:nvPicPr>
          <p:cNvPr id="10" name="Picture 3" descr="fpix_inser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68700"/>
            <a:ext cx="40671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pix_withh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0"/>
            <a:ext cx="23574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8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Solenoid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250825" y="1066800"/>
            <a:ext cx="4645025" cy="50038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3.8 tesla magnet at 4 K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6 m diameter and 12.5 m long (largest ever built)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220 t (including 6 t of </a:t>
            </a:r>
            <a:r>
              <a:rPr lang="en-US" altLang="en-US" sz="2400" dirty="0" err="1" smtClean="0">
                <a:solidFill>
                  <a:schemeClr val="tx1"/>
                </a:solidFill>
                <a:ea typeface="ＭＳ Ｐゴシック" charset="-128"/>
              </a:rPr>
              <a:t>NbTi</a:t>
            </a: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)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Stores 2.7 GJ — equivalent to 1300 </a:t>
            </a:r>
            <a:r>
              <a:rPr lang="en-US" altLang="en-US" sz="2400" dirty="0" err="1" smtClean="0">
                <a:solidFill>
                  <a:schemeClr val="tx1"/>
                </a:solidFill>
                <a:ea typeface="ＭＳ Ｐゴシック" charset="-128"/>
              </a:rPr>
              <a:t>lbs</a:t>
            </a: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 of TNT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If magnet gets above superconducting temperature, energy is released as heat – need to plan for the worst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Bends charged particles allowing tracker to measure momentum</a:t>
            </a:r>
          </a:p>
          <a:p>
            <a:endParaRPr lang="en-US" altLang="en-US" sz="2400" dirty="0" smtClean="0">
              <a:solidFill>
                <a:schemeClr val="tx1"/>
              </a:solidFill>
              <a:ea typeface="ＭＳ Ｐゴシック" charset="-128"/>
            </a:endParaRPr>
          </a:p>
          <a:p>
            <a:endParaRPr lang="en-US" altLang="en-US" sz="2400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1"/>
          <a:stretch>
            <a:fillRect/>
          </a:stretch>
        </p:blipFill>
        <p:spPr>
          <a:xfrm>
            <a:off x="5003800" y="3789363"/>
            <a:ext cx="3846513" cy="2600325"/>
          </a:xfrm>
          <a:prstGeom prst="rect">
            <a:avLst/>
          </a:prstGeom>
          <a:noFill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7365" b="9830"/>
          <a:stretch>
            <a:fillRect/>
          </a:stretch>
        </p:blipFill>
        <p:spPr>
          <a:xfrm>
            <a:off x="4991893" y="792163"/>
            <a:ext cx="3870325" cy="299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1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Electromagnetic Calorimeter (ECAL)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358775" y="859631"/>
            <a:ext cx="3382963" cy="360045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Photons and electrons shower in high Z material</a:t>
            </a:r>
          </a:p>
          <a:p>
            <a:pPr>
              <a:spcAft>
                <a:spcPts val="500"/>
              </a:spcAft>
            </a:pP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Homogenous calorimeter</a:t>
            </a:r>
          </a:p>
          <a:p>
            <a:pPr>
              <a:spcAft>
                <a:spcPts val="500"/>
              </a:spcAft>
            </a:pP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Lead tungstate (PbWO</a:t>
            </a:r>
            <a:r>
              <a:rPr lang="en-US" altLang="en-US" sz="2400" baseline="-25000" dirty="0" smtClean="0">
                <a:solidFill>
                  <a:schemeClr val="tx1"/>
                </a:solidFill>
                <a:ea typeface="ＭＳ Ｐゴシック" charset="-128"/>
              </a:rPr>
              <a:t>4</a:t>
            </a: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) crystals: 2.3 x 2.3 x 23 cm</a:t>
            </a:r>
            <a:r>
              <a:rPr lang="en-US" altLang="en-US" sz="2400" baseline="30000" dirty="0" smtClean="0">
                <a:solidFill>
                  <a:schemeClr val="tx1"/>
                </a:solidFill>
                <a:ea typeface="ＭＳ Ｐゴシック" charset="-128"/>
              </a:rPr>
              <a:t>3</a:t>
            </a:r>
            <a:endParaRPr lang="en-US" altLang="en-US" sz="2400" dirty="0" smtClean="0">
              <a:solidFill>
                <a:schemeClr val="tx1"/>
              </a:solidFill>
              <a:ea typeface="ＭＳ Ｐゴシック" charset="-128"/>
            </a:endParaRPr>
          </a:p>
          <a:p>
            <a:pPr>
              <a:spcAft>
                <a:spcPts val="500"/>
              </a:spcAft>
            </a:pP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Radiation hard, dense, and fast</a:t>
            </a:r>
            <a:endParaRPr lang="en-US" altLang="en-US" sz="240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" name="Rectangle 12"/>
          <p:cNvSpPr txBox="1">
            <a:spLocks noChangeArrowheads="1"/>
          </p:cNvSpPr>
          <p:nvPr/>
        </p:nvSpPr>
        <p:spPr>
          <a:xfrm>
            <a:off x="358775" y="4509388"/>
            <a:ext cx="4573588" cy="183673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Low light yield &amp; temperature sensitivity make it difficult</a:t>
            </a:r>
          </a:p>
          <a:p>
            <a:pPr>
              <a:spcAft>
                <a:spcPts val="500"/>
              </a:spcAft>
            </a:pP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Magnetic field and radiation require novel electronics APD and VPT</a:t>
            </a:r>
            <a:endParaRPr lang="en-US" altLang="en-US" sz="2400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8" name="Picture 5" descr="SC_VPT_and_crys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t="6741" b="9438"/>
          <a:stretch>
            <a:fillRect/>
          </a:stretch>
        </p:blipFill>
        <p:spPr bwMode="auto">
          <a:xfrm>
            <a:off x="4895850" y="4508500"/>
            <a:ext cx="3854450" cy="18621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908050"/>
            <a:ext cx="536416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Hadronic Calorimeter (HCAL)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388" y="1039813"/>
            <a:ext cx="4967287" cy="21605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Sampling calorimeter</a:t>
            </a:r>
          </a:p>
          <a:p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Brass absorber from Russian artillery shells (non-magnetic)</a:t>
            </a:r>
          </a:p>
          <a:p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Scintillating tiles with wavelength shifting (WLS) fiber</a:t>
            </a:r>
            <a:endParaRPr lang="en-US" alt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7" name="Picture 4" descr="HB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65" y="881550"/>
            <a:ext cx="3514888" cy="263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6photo_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5273" b="2344"/>
          <a:stretch>
            <a:fillRect/>
          </a:stretch>
        </p:blipFill>
        <p:spPr bwMode="auto">
          <a:xfrm>
            <a:off x="5586345" y="3576577"/>
            <a:ext cx="3274355" cy="281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r="400" b="23042"/>
          <a:stretch>
            <a:fillRect/>
          </a:stretch>
        </p:blipFill>
        <p:spPr bwMode="auto">
          <a:xfrm>
            <a:off x="2749242" y="3200400"/>
            <a:ext cx="2598737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79388" y="3124663"/>
            <a:ext cx="2605848" cy="21605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WLS fiber is fed into a hybrid photo-diode (HPD) for light yield measurement</a:t>
            </a:r>
          </a:p>
          <a:p>
            <a:endParaRPr lang="en-US" altLang="en-US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3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Muon detector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248025"/>
            <a:ext cx="399415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3995737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9388" y="873325"/>
            <a:ext cx="4716462" cy="547528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en-US" sz="2500" dirty="0" smtClean="0">
                <a:solidFill>
                  <a:schemeClr val="tx1"/>
                </a:solidFill>
                <a:ea typeface="ＭＳ Ｐゴシック" charset="-128"/>
              </a:rPr>
              <a:t>Muons interact less than other charged particles</a:t>
            </a:r>
          </a:p>
          <a:p>
            <a:pPr>
              <a:spcBef>
                <a:spcPts val="200"/>
              </a:spcBef>
            </a:pPr>
            <a:r>
              <a:rPr lang="en-US" altLang="en-US" sz="2500" dirty="0" smtClean="0">
                <a:solidFill>
                  <a:schemeClr val="tx1"/>
                </a:solidFill>
                <a:ea typeface="ＭＳ Ｐゴシック" charset="-128"/>
              </a:rPr>
              <a:t>Place detectors after lots of material so that what comes through must be a muon</a:t>
            </a:r>
          </a:p>
          <a:p>
            <a:pPr>
              <a:spcBef>
                <a:spcPts val="200"/>
              </a:spcBef>
            </a:pPr>
            <a:r>
              <a:rPr lang="en-US" altLang="en-US" sz="2500" dirty="0" smtClean="0">
                <a:solidFill>
                  <a:schemeClr val="tx1"/>
                </a:solidFill>
                <a:ea typeface="ＭＳ Ｐゴシック" charset="-128"/>
              </a:rPr>
              <a:t>Add magnetic field &amp; tracking to find momentum and link with main tracker</a:t>
            </a:r>
          </a:p>
          <a:p>
            <a:pPr>
              <a:spcBef>
                <a:spcPts val="200"/>
              </a:spcBef>
            </a:pPr>
            <a:r>
              <a:rPr lang="en-US" altLang="en-US" sz="2500" dirty="0">
                <a:solidFill>
                  <a:schemeClr val="tx1"/>
                </a:solidFill>
              </a:rPr>
              <a:t>12000 t of iron is absorber and solenoid flux return</a:t>
            </a:r>
          </a:p>
          <a:p>
            <a:pPr>
              <a:spcBef>
                <a:spcPts val="200"/>
              </a:spcBef>
            </a:pPr>
            <a:r>
              <a:rPr lang="en-US" altLang="en-US" sz="2500" dirty="0">
                <a:solidFill>
                  <a:schemeClr val="tx1"/>
                </a:solidFill>
              </a:rPr>
              <a:t>Three tracking technologies: Drift Tube, Resistive Plate Chamber, &amp; Cathode Strip Chamber</a:t>
            </a:r>
          </a:p>
          <a:p>
            <a:pPr>
              <a:spcBef>
                <a:spcPts val="200"/>
              </a:spcBef>
            </a:pPr>
            <a:endParaRPr lang="en-US" altLang="en-US" sz="2500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79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Standard Model of particle physics (SM)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2434"/>
          <a:stretch/>
        </p:blipFill>
        <p:spPr bwMode="auto">
          <a:xfrm>
            <a:off x="6805743" y="1610822"/>
            <a:ext cx="1724799" cy="52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6579" b="9392"/>
          <a:stretch/>
        </p:blipFill>
        <p:spPr>
          <a:xfrm>
            <a:off x="327699" y="1607655"/>
            <a:ext cx="6478044" cy="52503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5872" y="834414"/>
            <a:ext cx="87201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500"/>
              <a:t>With the announcement of the Higgs boson discovery on July 4, 2012, all Standard Model particles have been observed.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370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Event selection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838200"/>
            <a:ext cx="8899525" cy="32766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spcBef>
                <a:spcPts val="200"/>
              </a:spcBef>
            </a:pPr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Proton bunches collide 40 million times per second, which results in about 40 pairs of protons colliding.</a:t>
            </a:r>
          </a:p>
          <a:p>
            <a:pPr marL="273050" indent="-273050">
              <a:spcBef>
                <a:spcPts val="200"/>
              </a:spcBef>
            </a:pPr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It takes 1 MB of data to record an event.</a:t>
            </a:r>
          </a:p>
          <a:p>
            <a:pPr marL="273050" indent="-273050">
              <a:spcBef>
                <a:spcPts val="200"/>
              </a:spcBef>
            </a:pPr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So we would need to record 40 TB/second to get every event.  Not feasible.</a:t>
            </a:r>
          </a:p>
          <a:p>
            <a:pPr marL="273050" indent="-273050">
              <a:spcBef>
                <a:spcPts val="200"/>
              </a:spcBef>
            </a:pPr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Instead, we look at a subset of the information to see if the event is interesting and only put on tape if it is.  Still, we save about 1000 events/sec leading to 10 PB/year.</a:t>
            </a:r>
          </a:p>
          <a:p>
            <a:pPr marL="273050" indent="-273050">
              <a:spcBef>
                <a:spcPts val="200"/>
              </a:spcBef>
            </a:pPr>
            <a:endParaRPr lang="en-US" alt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1185" r="1164" b="2795"/>
          <a:stretch>
            <a:fillRect/>
          </a:stretch>
        </p:blipFill>
        <p:spPr bwMode="auto">
          <a:xfrm>
            <a:off x="2916238" y="4114800"/>
            <a:ext cx="62118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3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Higgs production and decay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1" y="838199"/>
            <a:ext cx="5709061" cy="88372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spcBef>
                <a:spcPts val="200"/>
              </a:spcBef>
            </a:pPr>
            <a:r>
              <a:rPr lang="en-US" altLang="en-US" kern="0" dirty="0">
                <a:solidFill>
                  <a:schemeClr val="tx1"/>
                </a:solidFill>
                <a:ea typeface="ＭＳ Ｐゴシック" charset="-128"/>
              </a:rPr>
              <a:t>Two gluons inside the colliding protons fuse to make a Higgs </a:t>
            </a:r>
            <a:r>
              <a:rPr lang="en-US" altLang="en-US" kern="0">
                <a:solidFill>
                  <a:schemeClr val="tx1"/>
                </a:solidFill>
                <a:ea typeface="ＭＳ Ｐゴシック" charset="-128"/>
              </a:rPr>
              <a:t>boson</a:t>
            </a:r>
            <a:r>
              <a:rPr lang="en-US" altLang="en-US" kern="0" smtClean="0">
                <a:solidFill>
                  <a:schemeClr val="tx1"/>
                </a:solidFill>
                <a:ea typeface="ＭＳ Ｐゴシック" charset="-128"/>
              </a:rPr>
              <a:t>.</a:t>
            </a:r>
            <a:endParaRPr lang="en-US" altLang="en-US" kern="0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63"/>
          <a:stretch>
            <a:fillRect/>
          </a:stretch>
        </p:blipFill>
        <p:spPr bwMode="auto">
          <a:xfrm>
            <a:off x="6384925" y="20738"/>
            <a:ext cx="27590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1053"/>
          <a:stretch>
            <a:fillRect/>
          </a:stretch>
        </p:blipFill>
        <p:spPr bwMode="auto">
          <a:xfrm>
            <a:off x="3890499" y="2437429"/>
            <a:ext cx="5102225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28601" y="1818538"/>
            <a:ext cx="3510622" cy="257707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spcBef>
                <a:spcPts val="200"/>
              </a:spcBef>
            </a:pPr>
            <a:r>
              <a:rPr lang="en-US" altLang="en-US" kern="0" dirty="0">
                <a:solidFill>
                  <a:schemeClr val="tx1"/>
                </a:solidFill>
                <a:ea typeface="ＭＳ Ｐゴシック" charset="-128"/>
              </a:rPr>
              <a:t>The Higgs is unstable so it decays into other particles, some of which also decay.</a:t>
            </a:r>
          </a:p>
          <a:p>
            <a:pPr marL="545084" lvl="1" indent="-273050">
              <a:spcBef>
                <a:spcPts val="200"/>
              </a:spcBef>
            </a:pPr>
            <a:r>
              <a:rPr lang="en-US" altLang="en-US" kern="0" dirty="0">
                <a:solidFill>
                  <a:schemeClr val="tx1"/>
                </a:solidFill>
              </a:rPr>
              <a:t>H→𝛾𝛾 and H→ZZ are the most </a:t>
            </a:r>
            <a:r>
              <a:rPr lang="en-US" altLang="en-US" kern="0" dirty="0" smtClean="0">
                <a:solidFill>
                  <a:schemeClr val="tx1"/>
                </a:solidFill>
              </a:rPr>
              <a:t>important</a:t>
            </a:r>
            <a:r>
              <a:rPr lang="en-US" altLang="en-US" kern="0" dirty="0">
                <a:solidFill>
                  <a:schemeClr val="tx1"/>
                </a:solidFill>
              </a:rPr>
              <a:t> </a:t>
            </a:r>
            <a:r>
              <a:rPr lang="en-US" altLang="en-US" kern="0" dirty="0" smtClean="0">
                <a:solidFill>
                  <a:schemeClr val="tx1"/>
                </a:solidFill>
              </a:rPr>
              <a:t>decay modes.</a:t>
            </a:r>
            <a:endParaRPr lang="en-US" alt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16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  <a:cs typeface="+mj-cs"/>
              </a:rPr>
              <a:t>Possible Higgs decay: </a:t>
            </a:r>
            <a:r>
              <a:rPr lang="en-US" sz="4000" dirty="0" err="1" smtClean="0">
                <a:ea typeface="+mj-ea"/>
                <a:cs typeface="+mj-cs"/>
              </a:rPr>
              <a:t>H→ZZ→ee</a:t>
            </a:r>
            <a:r>
              <a:rPr lang="en-US" sz="4000" dirty="0" smtClean="0">
                <a:ea typeface="+mj-ea"/>
                <a:cs typeface="+mj-cs"/>
              </a:rPr>
              <a:t>𝜇𝜇</a:t>
            </a:r>
          </a:p>
        </p:txBody>
      </p:sp>
      <p:pic>
        <p:nvPicPr>
          <p:cNvPr id="542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6475"/>
            <a:ext cx="8574088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Higgs discovery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r="3831"/>
          <a:stretch>
            <a:fillRect/>
          </a:stretch>
        </p:blipFill>
        <p:spPr bwMode="auto">
          <a:xfrm>
            <a:off x="4279720" y="873126"/>
            <a:ext cx="2408130" cy="223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r="2388" b="3110"/>
          <a:stretch>
            <a:fillRect/>
          </a:stretch>
        </p:blipFill>
        <p:spPr bwMode="auto">
          <a:xfrm>
            <a:off x="6771266" y="873125"/>
            <a:ext cx="2301297" cy="223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802712" y="1158752"/>
            <a:ext cx="3050370" cy="15700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dirty="0"/>
              <a:t>From the July 4, 2012 announcement, evidence of H</a:t>
            </a:r>
            <a:r>
              <a:rPr lang="en-US" altLang="x-none" dirty="0" smtClean="0"/>
              <a:t>→</a:t>
            </a:r>
            <a:r>
              <a:rPr lang="en-US" altLang="en-US" kern="0" dirty="0"/>
              <a:t> 𝛾𝛾</a:t>
            </a:r>
            <a:r>
              <a:rPr lang="en-US" altLang="x-none" dirty="0" smtClean="0"/>
              <a:t> </a:t>
            </a:r>
            <a:r>
              <a:rPr lang="en-US" altLang="x-none" dirty="0"/>
              <a:t>and </a:t>
            </a:r>
            <a:r>
              <a:rPr lang="en-US" altLang="x-none" dirty="0" err="1"/>
              <a:t>H→llll</a:t>
            </a:r>
            <a:r>
              <a:rPr lang="en-US" altLang="x-none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b="2863"/>
          <a:stretch>
            <a:fillRect/>
          </a:stretch>
        </p:blipFill>
        <p:spPr bwMode="auto">
          <a:xfrm>
            <a:off x="5625539" y="3123069"/>
            <a:ext cx="3508448" cy="330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20338" y="3635375"/>
            <a:ext cx="2135970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/>
              <a:t>R</a:t>
            </a:r>
            <a:r>
              <a:rPr lang="en-US" altLang="x-none" smtClean="0"/>
              <a:t>ecent </a:t>
            </a:r>
            <a:r>
              <a:rPr lang="en-US" altLang="x-none" dirty="0"/>
              <a:t>results </a:t>
            </a:r>
            <a:r>
              <a:rPr lang="en-US" altLang="x-none"/>
              <a:t>from </a:t>
            </a:r>
            <a:r>
              <a:rPr lang="en-US" altLang="x-none" smtClean="0"/>
              <a:t>2016 data </a:t>
            </a:r>
            <a:r>
              <a:rPr lang="en-US" altLang="x-none" dirty="0"/>
              <a:t>shown in August.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" r="7520"/>
          <a:stretch>
            <a:fillRect/>
          </a:stretch>
        </p:blipFill>
        <p:spPr bwMode="auto">
          <a:xfrm>
            <a:off x="2325989" y="3123069"/>
            <a:ext cx="32670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2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But still lots of questions</a:t>
            </a:r>
            <a:r>
              <a:rPr lang="is-IS" sz="3600" dirty="0" smtClean="0">
                <a:solidFill>
                  <a:schemeClr val="tx1"/>
                </a:solidFill>
              </a:rPr>
              <a:t>…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How come the Higgs boson mass is so light?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What is the source of dark matter?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Is 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there a Grand Unified Theory?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What is the nature of dark energy?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What happened to all the antimatter in the universe?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Why are there 3 generations of quarks and leptons?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How do neutrinos get their mass?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Are neutrinos Dirac or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Majorana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particles?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What is the quantum theory of gravity?</a:t>
            </a:r>
          </a:p>
          <a:p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What are the new theories?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It </a:t>
            </a:r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is clear that the Standard Model is incomplete since it can’t answer all the questions we have.  Some of the theories we are testing at the LHC are:</a:t>
            </a:r>
          </a:p>
          <a:p>
            <a:pPr marL="547688" lvl="1" indent="-273050">
              <a:spcAft>
                <a:spcPts val="400"/>
              </a:spcAft>
            </a:pPr>
            <a:r>
              <a:rPr lang="en-US" altLang="en-US" dirty="0">
                <a:solidFill>
                  <a:schemeClr val="tx1"/>
                </a:solidFill>
              </a:rPr>
              <a:t>Supersymmetry (SUSY)</a:t>
            </a:r>
          </a:p>
          <a:p>
            <a:pPr marL="547688" lvl="1" indent="-273050">
              <a:spcAft>
                <a:spcPts val="400"/>
              </a:spcAft>
            </a:pPr>
            <a:r>
              <a:rPr lang="en-US" altLang="en-US" dirty="0">
                <a:solidFill>
                  <a:schemeClr val="tx1"/>
                </a:solidFill>
              </a:rPr>
              <a:t>Warped extra dimensions</a:t>
            </a:r>
          </a:p>
          <a:p>
            <a:pPr marL="547688" lvl="1" indent="-273050">
              <a:spcAft>
                <a:spcPts val="400"/>
              </a:spcAft>
            </a:pPr>
            <a:r>
              <a:rPr lang="en-US" altLang="en-US" dirty="0">
                <a:solidFill>
                  <a:schemeClr val="tx1"/>
                </a:solidFill>
              </a:rPr>
              <a:t>Extra particles (matter or gauge particles)</a:t>
            </a:r>
          </a:p>
          <a:p>
            <a:pPr marL="547688" lvl="1" indent="-273050">
              <a:spcAft>
                <a:spcPts val="400"/>
              </a:spcAft>
            </a:pPr>
            <a:r>
              <a:rPr lang="en-US" altLang="en-US" dirty="0">
                <a:solidFill>
                  <a:schemeClr val="tx1"/>
                </a:solidFill>
              </a:rPr>
              <a:t>Low(</a:t>
            </a:r>
            <a:r>
              <a:rPr lang="en-US" altLang="en-US" dirty="0" err="1">
                <a:solidFill>
                  <a:schemeClr val="tx1"/>
                </a:solidFill>
              </a:rPr>
              <a:t>ish</a:t>
            </a:r>
            <a:r>
              <a:rPr lang="en-US" altLang="en-US" dirty="0">
                <a:solidFill>
                  <a:schemeClr val="tx1"/>
                </a:solidFill>
              </a:rPr>
              <a:t>) energy string theory</a:t>
            </a:r>
          </a:p>
          <a:p>
            <a:pPr marL="547688" lvl="1" indent="-273050">
              <a:spcAft>
                <a:spcPts val="400"/>
              </a:spcAft>
            </a:pPr>
            <a:r>
              <a:rPr lang="en-US" altLang="en-US" dirty="0">
                <a:solidFill>
                  <a:schemeClr val="tx1"/>
                </a:solidFill>
              </a:rPr>
              <a:t>Microscopic black holes</a:t>
            </a:r>
          </a:p>
          <a:p>
            <a:pPr lvl="1"/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pic>
        <p:nvPicPr>
          <p:cNvPr id="7" name="Picture 6" descr="st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62731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weakbran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3968750"/>
            <a:ext cx="42846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supersymme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28800"/>
            <a:ext cx="24844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9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Why is the Higgs boson so light?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The SM is known to work up to an energy of ~1 </a:t>
            </a:r>
            <a:r>
              <a:rPr lang="en-US" dirty="0" err="1" smtClean="0">
                <a:solidFill>
                  <a:schemeClr val="tx1"/>
                </a:solidFill>
              </a:rPr>
              <a:t>TeV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It is expected to break down before the Planck scale (10</a:t>
            </a:r>
            <a:r>
              <a:rPr lang="en-US" baseline="30000" dirty="0" smtClean="0">
                <a:solidFill>
                  <a:schemeClr val="tx1"/>
                </a:solidFill>
              </a:rPr>
              <a:t>16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TeV</a:t>
            </a:r>
            <a:r>
              <a:rPr lang="en-US" dirty="0" smtClean="0">
                <a:solidFill>
                  <a:schemeClr val="tx1"/>
                </a:solidFill>
              </a:rPr>
              <a:t>) where quantum gravity should appear.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So the SM cutoff scale, labeled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Λ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, should be &lt;10</a:t>
            </a:r>
            <a:r>
              <a:rPr lang="en-US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16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Calculations of the Higgs mass in the SM contain quantum corrections that should result in a mass near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Λ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. So it is strange to find it at 0.1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Solutions to the hierarchy problem: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 SM is only valid to ~1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and there is a new theory above ~1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There is a fine tuning of the quantum corrections at the level of 1 part in 10</a:t>
            </a:r>
            <a:r>
              <a:rPr lang="en-US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16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(actually 1 part in 10</a:t>
            </a:r>
            <a:r>
              <a:rPr lang="en-US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32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since they are quadratic).</a:t>
            </a:r>
          </a:p>
        </p:txBody>
      </p:sp>
    </p:spTree>
    <p:extLst>
      <p:ext uri="{BB962C8B-B14F-4D97-AF65-F5344CB8AC3E}">
        <p14:creationId xmlns:p14="http://schemas.microsoft.com/office/powerpoint/2010/main" val="10322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E</a:t>
            </a:r>
            <a:r>
              <a:rPr lang="en-US" sz="3600" dirty="0" smtClean="0">
                <a:solidFill>
                  <a:schemeClr val="tx1"/>
                </a:solidFill>
              </a:rPr>
              <a:t>vidence for dark matter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8" y="954158"/>
            <a:ext cx="5424919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Galactic rotation curves indicate invisible matter in a spherical halo.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Cosmic microwave background finds more than normal matter.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Gravitational lensing of Bullet Cluster shows dark matter behaves differently than ordinary matter.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Large scale structure of the universe only makes sense with dark matter.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55" y="81939"/>
            <a:ext cx="2651741" cy="230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7049" r="3125" b="3049"/>
          <a:stretch/>
        </p:blipFill>
        <p:spPr>
          <a:xfrm>
            <a:off x="6233987" y="4781839"/>
            <a:ext cx="2128838" cy="158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r="1326" b="3530"/>
          <a:stretch/>
        </p:blipFill>
        <p:spPr>
          <a:xfrm>
            <a:off x="5752617" y="2416325"/>
            <a:ext cx="3091579" cy="236176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0981" r="1203" b="9017"/>
          <a:stretch/>
        </p:blipFill>
        <p:spPr>
          <a:xfrm>
            <a:off x="2735101" y="4572000"/>
            <a:ext cx="2907033" cy="18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2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Some dark matter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possibilities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ea typeface="Cambria" charset="0"/>
                <a:cs typeface="Cambria" charset="0"/>
              </a:rPr>
              <a:t>Primordial black holes 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Created during the big bang before protons are created.</a:t>
            </a:r>
          </a:p>
          <a:p>
            <a:r>
              <a:rPr lang="en-US" b="1" dirty="0" err="1" smtClean="0">
                <a:solidFill>
                  <a:srgbClr val="FFFF00"/>
                </a:solidFill>
                <a:ea typeface="Cambria" charset="0"/>
                <a:cs typeface="Cambria" charset="0"/>
              </a:rPr>
              <a:t>Axions</a:t>
            </a:r>
            <a:r>
              <a:rPr lang="en-US" dirty="0" smtClean="0">
                <a:ea typeface="Cambria" charset="0"/>
                <a:cs typeface="Cambria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Light particles with very little interaction with normal matter; proposed to explain lack of CP violation in the strong interaction.</a:t>
            </a:r>
          </a:p>
          <a:p>
            <a:r>
              <a:rPr lang="en-US" b="1" dirty="0" smtClean="0">
                <a:solidFill>
                  <a:srgbClr val="FFFF00"/>
                </a:solidFill>
                <a:ea typeface="Cambria" charset="0"/>
                <a:cs typeface="Cambria" charset="0"/>
              </a:rPr>
              <a:t>Sterile neutrinos 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Masses around </a:t>
            </a:r>
            <a:r>
              <a:rPr lang="en-US" sz="24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keV</a:t>
            </a:r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but not coupling to the Z or other neutrinos.</a:t>
            </a:r>
          </a:p>
          <a:p>
            <a:r>
              <a:rPr lang="en-US" b="1" dirty="0" smtClean="0">
                <a:solidFill>
                  <a:srgbClr val="FFFF00"/>
                </a:solidFill>
                <a:ea typeface="Cambria" charset="0"/>
                <a:cs typeface="Cambria" charset="0"/>
              </a:rPr>
              <a:t>Weakly Interacting Massive Particles (WIMPs)</a:t>
            </a:r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Interact via weak interaction (and gravity) only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Should have mass ~0.1–1 </a:t>
            </a:r>
            <a:r>
              <a:rPr lang="en-US" sz="24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endParaRPr lang="en-US" sz="2400" dirty="0" smtClean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pPr lvl="1"/>
            <a:endParaRPr lang="en-US" dirty="0"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9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WIMPs seem to be an ideal solution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9"/>
            <a:ext cx="8516498" cy="131448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During Big Bang, universe is cooling and expanding.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When T&gt;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χ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, the number density of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χ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particles is constant as creation and annihilation is in equilibrium.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2042"/>
          <a:stretch>
            <a:fillRect/>
          </a:stretch>
        </p:blipFill>
        <p:spPr bwMode="auto">
          <a:xfrm>
            <a:off x="5151437" y="2401651"/>
            <a:ext cx="3992563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27699" y="2255744"/>
            <a:ext cx="4823738" cy="396521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When T&lt;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χ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, density drops off exponentially (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Boltzman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).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A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 universe expands, particles can’t find each other to annihilate: “freeze-out”.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T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he cross section needed to get the correct amount of dark matter is the same as the weak interaction.  Called the “WIMP miracle”.</a:t>
            </a:r>
          </a:p>
        </p:txBody>
      </p:sp>
    </p:spTree>
    <p:extLst>
      <p:ext uri="{BB962C8B-B14F-4D97-AF65-F5344CB8AC3E}">
        <p14:creationId xmlns:p14="http://schemas.microsoft.com/office/powerpoint/2010/main" val="85252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How do we get electroweak theory?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327699" y="861391"/>
            <a:ext cx="8516498" cy="526627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>
                <a:solidFill>
                  <a:schemeClr val="tx1"/>
                </a:solidFill>
                <a:ea typeface="ＭＳ Ｐゴシック" charset="-128"/>
              </a:rPr>
              <a:t>At low energy we see E&amp;M and weak forces</a:t>
            </a:r>
          </a:p>
          <a:p>
            <a:r>
              <a:rPr lang="en-US" altLang="en-US" smtClean="0">
                <a:solidFill>
                  <a:schemeClr val="tx1"/>
                </a:solidFill>
                <a:ea typeface="ＭＳ Ｐゴシック" charset="-128"/>
              </a:rPr>
              <a:t>These are unified at high energy (&gt;1 TeV)</a:t>
            </a:r>
          </a:p>
          <a:p>
            <a:r>
              <a:rPr lang="en-US" altLang="en-US" smtClean="0">
                <a:solidFill>
                  <a:schemeClr val="tx1"/>
                </a:solidFill>
                <a:ea typeface="ＭＳ Ｐゴシック" charset="-128"/>
              </a:rPr>
              <a:t>The weak force contains massive force vector bosons (W</a:t>
            </a:r>
            <a:r>
              <a:rPr lang="en-US" altLang="en-US" baseline="30000" smtClean="0">
                <a:solidFill>
                  <a:schemeClr val="tx1"/>
                </a:solidFill>
                <a:ea typeface="ＭＳ Ｐゴシック" charset="-128"/>
              </a:rPr>
              <a:t>+</a:t>
            </a:r>
            <a:r>
              <a:rPr lang="en-US" altLang="en-US" smtClean="0">
                <a:solidFill>
                  <a:schemeClr val="tx1"/>
                </a:solidFill>
                <a:ea typeface="ＭＳ Ｐゴシック" charset="-128"/>
              </a:rPr>
              <a:t>,W</a:t>
            </a:r>
            <a:r>
              <a:rPr lang="en-US" altLang="en-US" baseline="30000" smtClean="0">
                <a:solidFill>
                  <a:schemeClr val="tx1"/>
                </a:solidFill>
                <a:ea typeface="ＭＳ Ｐゴシック" charset="-128"/>
              </a:rPr>
              <a:t>−</a:t>
            </a:r>
            <a:r>
              <a:rPr lang="en-US" altLang="en-US" smtClean="0">
                <a:solidFill>
                  <a:schemeClr val="tx1"/>
                </a:solidFill>
                <a:ea typeface="ＭＳ Ｐゴシック" charset="-128"/>
              </a:rPr>
              <a:t>,Z</a:t>
            </a:r>
            <a:r>
              <a:rPr lang="en-US" altLang="en-US" baseline="30000" smtClean="0">
                <a:solidFill>
                  <a:schemeClr val="tx1"/>
                </a:solidFill>
                <a:ea typeface="ＭＳ Ｐゴシック" charset="-128"/>
              </a:rPr>
              <a:t>0</a:t>
            </a:r>
            <a:r>
              <a:rPr lang="en-US" altLang="en-US" smtClean="0">
                <a:solidFill>
                  <a:schemeClr val="tx1"/>
                </a:solidFill>
                <a:ea typeface="ＭＳ Ｐゴシック" charset="-128"/>
              </a:rPr>
              <a:t>) but directly adding mass terms for W &amp; Z to the theory does not work</a:t>
            </a:r>
          </a:p>
          <a:p>
            <a:r>
              <a:rPr lang="en-US" altLang="en-US" smtClean="0">
                <a:solidFill>
                  <a:schemeClr val="tx1"/>
                </a:solidFill>
                <a:ea typeface="ＭＳ Ｐゴシック" charset="-128"/>
              </a:rPr>
              <a:t>Use spontaneous symmetry breaking – the Higgs mechanism</a:t>
            </a:r>
          </a:p>
          <a:p>
            <a:r>
              <a:rPr lang="en-US" altLang="en-US" smtClean="0">
                <a:solidFill>
                  <a:schemeClr val="tx1"/>
                </a:solidFill>
                <a:ea typeface="ＭＳ Ｐゴシック" charset="-128"/>
              </a:rPr>
              <a:t>The Higgs mechanism solves two problems:</a:t>
            </a:r>
          </a:p>
          <a:p>
            <a:pPr lvl="1">
              <a:spcAft>
                <a:spcPts val="400"/>
              </a:spcAft>
            </a:pPr>
            <a:r>
              <a:rPr lang="en-US" altLang="en-US" sz="2400" smtClean="0">
                <a:solidFill>
                  <a:schemeClr val="tx1"/>
                </a:solidFill>
              </a:rPr>
              <a:t>Mechanism to give W and Z bosons a mass in such a way as to avoid unitarity violation of WW (or ZZ) cross section at high energy</a:t>
            </a:r>
          </a:p>
          <a:p>
            <a:pPr lvl="1">
              <a:spcAft>
                <a:spcPts val="400"/>
              </a:spcAft>
            </a:pPr>
            <a:r>
              <a:rPr lang="en-US" altLang="en-US" sz="2400" smtClean="0">
                <a:solidFill>
                  <a:schemeClr val="tx1"/>
                </a:solidFill>
              </a:rPr>
              <a:t>Also gives mass to quarks and charged leptons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3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Enter Supersymmetry (SUSY)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218973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Proposes an additional symmetry in nature between bosons and fermions.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Each SM particle has a partner particle (</a:t>
            </a:r>
            <a:r>
              <a:rPr lang="en-US" dirty="0" err="1" smtClean="0">
                <a:solidFill>
                  <a:schemeClr val="tx1"/>
                </a:solidFill>
              </a:rPr>
              <a:t>sparticle</a:t>
            </a:r>
            <a:r>
              <a:rPr lang="en-US" dirty="0" smtClean="0">
                <a:solidFill>
                  <a:schemeClr val="tx1"/>
                </a:solidFill>
              </a:rPr>
              <a:t>) with same quantum numbers except spin differs by ½.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Cool </a:t>
            </a:r>
            <a:r>
              <a:rPr lang="en-US" dirty="0" err="1" smtClean="0">
                <a:solidFill>
                  <a:schemeClr val="tx1"/>
                </a:solidFill>
              </a:rPr>
              <a:t>sparticle</a:t>
            </a:r>
            <a:r>
              <a:rPr lang="en-US" dirty="0" smtClean="0">
                <a:solidFill>
                  <a:schemeClr val="tx1"/>
                </a:solidFill>
              </a:rPr>
              <a:t> names like </a:t>
            </a:r>
            <a:r>
              <a:rPr lang="en-US" dirty="0" err="1" smtClean="0">
                <a:solidFill>
                  <a:schemeClr val="tx1"/>
                </a:solidFill>
              </a:rPr>
              <a:t>sbottom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selectron</a:t>
            </a:r>
            <a:r>
              <a:rPr lang="en-US" dirty="0" smtClean="0">
                <a:solidFill>
                  <a:schemeClr val="tx1"/>
                </a:solidFill>
              </a:rPr>
              <a:t>, wino.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r="886" b="6946"/>
          <a:stretch/>
        </p:blipFill>
        <p:spPr>
          <a:xfrm>
            <a:off x="3397329" y="3329090"/>
            <a:ext cx="5498795" cy="243510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27699" y="3084432"/>
            <a:ext cx="3248878" cy="313652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Consider </a:t>
            </a:r>
            <a:r>
              <a:rPr lang="en-US" i="1" dirty="0" smtClean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-parity conserving models today: </a:t>
            </a:r>
            <a:r>
              <a:rPr lang="en-US" dirty="0" err="1" smtClean="0">
                <a:solidFill>
                  <a:schemeClr val="tx1"/>
                </a:solidFill>
              </a:rPr>
              <a:t>sparticles</a:t>
            </a:r>
            <a:r>
              <a:rPr lang="en-US" dirty="0" smtClean="0">
                <a:solidFill>
                  <a:schemeClr val="tx1"/>
                </a:solidFill>
              </a:rPr>
              <a:t> are produced in pairs and decay to the lightest supersymmetric particle (LSP).</a:t>
            </a:r>
          </a:p>
        </p:txBody>
      </p:sp>
    </p:spTree>
    <p:extLst>
      <p:ext uri="{BB962C8B-B14F-4D97-AF65-F5344CB8AC3E}">
        <p14:creationId xmlns:p14="http://schemas.microsoft.com/office/powerpoint/2010/main" val="32637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Three good features of SUSY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5745950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Can solve hierarchy problem: Quantum corrections from SM particles canceled by the </a:t>
            </a:r>
            <a:r>
              <a:rPr lang="en-US" dirty="0" err="1" smtClean="0">
                <a:solidFill>
                  <a:schemeClr val="tx1"/>
                </a:solidFill>
              </a:rPr>
              <a:t>sparticles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Can provide a dark matter candidate.  A neutral LSP will be a WIMP.</a:t>
            </a:r>
          </a:p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The strong, weak, and E&amp;M forces have different strengths (couplings) that change (run) with energy.  When the effects of SUSY are included, these couplings converge at 10</a:t>
            </a:r>
            <a:r>
              <a:rPr lang="en-US" baseline="30000" dirty="0" smtClean="0">
                <a:solidFill>
                  <a:schemeClr val="tx1"/>
                </a:solidFill>
              </a:rPr>
              <a:t>16</a:t>
            </a:r>
            <a:r>
              <a:rPr lang="en-US" dirty="0" smtClean="0">
                <a:solidFill>
                  <a:schemeClr val="tx1"/>
                </a:solidFill>
              </a:rPr>
              <a:t> GeV, keeping alive the hope for a Grand Unified Theory.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2663" r="3830" b="11764"/>
          <a:stretch/>
        </p:blipFill>
        <p:spPr>
          <a:xfrm>
            <a:off x="6073649" y="954158"/>
            <a:ext cx="2770548" cy="2044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9" y="3538331"/>
            <a:ext cx="2867761" cy="23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The less great features of SUSY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</a:rPr>
              <a:t>SUSY itself is a well defined theory.</a:t>
            </a:r>
          </a:p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</a:rPr>
              <a:t>If supersymmetry was a good symmetry, the </a:t>
            </a:r>
            <a:r>
              <a:rPr lang="en-US" dirty="0" err="1" smtClean="0">
                <a:solidFill>
                  <a:schemeClr val="tx1"/>
                </a:solidFill>
              </a:rPr>
              <a:t>sparticle</a:t>
            </a:r>
            <a:r>
              <a:rPr lang="en-US" dirty="0" smtClean="0">
                <a:solidFill>
                  <a:schemeClr val="tx1"/>
                </a:solidFill>
              </a:rPr>
              <a:t> masses would be the same as the particle masses.</a:t>
            </a:r>
          </a:p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Since we haven’t found any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sparticles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, there must be a symmetry breaking mechanism.</a:t>
            </a:r>
          </a:p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This is no problem (already seen – electroweak symmetry breaking is what gives mass to most SM particles).</a:t>
            </a:r>
          </a:p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But we have no idea how the symmetry breaking is done so this opens up all sorts of possibilities – not very predictive.</a:t>
            </a:r>
          </a:p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N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eed to look as broadly as possible for signs of SUSY.</a:t>
            </a:r>
          </a:p>
        </p:txBody>
      </p:sp>
    </p:spTree>
    <p:extLst>
      <p:ext uri="{BB962C8B-B14F-4D97-AF65-F5344CB8AC3E}">
        <p14:creationId xmlns:p14="http://schemas.microsoft.com/office/powerpoint/2010/main" val="52389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Search for SUSY in hadronic modes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97" y="954158"/>
            <a:ext cx="2768600" cy="1587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/>
          <p:cNvSpPr txBox="1"/>
          <p:nvPr/>
        </p:nvSpPr>
        <p:spPr>
          <a:xfrm>
            <a:off x="327699" y="1101577"/>
            <a:ext cx="5706319" cy="11966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/>
              <a:t>Search for SUSY involving production via the strong interaction (larger cross section) so produce </a:t>
            </a:r>
            <a:r>
              <a:rPr lang="en-US" sz="2600" dirty="0" err="1"/>
              <a:t>gluinos</a:t>
            </a:r>
            <a:r>
              <a:rPr lang="en-US" sz="2600" dirty="0"/>
              <a:t> or </a:t>
            </a:r>
            <a:r>
              <a:rPr lang="en-US" sz="2600" dirty="0" err="1"/>
              <a:t>squarks</a:t>
            </a:r>
            <a:r>
              <a:rPr lang="en-US" sz="26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0539" y="2634425"/>
            <a:ext cx="7050817" cy="119667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/>
              <a:t>Always have 2 LSPs, which exit the detector undetected.  In a hermetic detector, this can be seen as large missing transverse energy (</a:t>
            </a:r>
            <a:r>
              <a:rPr lang="en-US" sz="2600" b="1" dirty="0">
                <a:solidFill>
                  <a:srgbClr val="00B0F0"/>
                </a:solidFill>
              </a:rPr>
              <a:t>MHT</a:t>
            </a:r>
            <a:r>
              <a:rPr lang="en-US" sz="2600" dirty="0"/>
              <a:t>).</a:t>
            </a:r>
            <a:endParaRPr lang="en-US" sz="2600" dirty="0">
              <a:ea typeface="Cambria" charset="0"/>
              <a:cs typeface="Cambri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0538" y="3930840"/>
            <a:ext cx="7050817" cy="8285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/>
              <a:t>High mass events produce large amounts of energy seen in the detector (</a:t>
            </a:r>
            <a:r>
              <a:rPr lang="en-US" sz="2600" b="1" dirty="0" smtClean="0">
                <a:solidFill>
                  <a:srgbClr val="00B0F0"/>
                </a:solidFill>
              </a:rPr>
              <a:t>HT</a:t>
            </a:r>
            <a:r>
              <a:rPr lang="en-US" sz="2600" dirty="0" smtClean="0"/>
              <a:t>).</a:t>
            </a:r>
            <a:endParaRPr lang="en-US" sz="2600" dirty="0">
              <a:ea typeface="Cambria" charset="0"/>
              <a:cs typeface="Cambri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0538" y="4891842"/>
            <a:ext cx="7050817" cy="119667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/>
              <a:t>Each top quark decays to b quark (creating a b jet) and W boson (decaying to two jets 67% of time).  Results in many jets (</a:t>
            </a:r>
            <a:r>
              <a:rPr lang="en-US" sz="2600" b="1" dirty="0" err="1" smtClean="0">
                <a:solidFill>
                  <a:srgbClr val="00B0F0"/>
                </a:solidFill>
              </a:rPr>
              <a:t>N</a:t>
            </a:r>
            <a:r>
              <a:rPr lang="en-US" sz="2600" b="1" baseline="-25000" dirty="0" err="1" smtClean="0">
                <a:solidFill>
                  <a:srgbClr val="00B0F0"/>
                </a:solidFill>
              </a:rPr>
              <a:t>jet</a:t>
            </a:r>
            <a:r>
              <a:rPr lang="en-US" sz="2600" dirty="0" smtClean="0"/>
              <a:t>) and b jets (</a:t>
            </a:r>
            <a:r>
              <a:rPr lang="en-US" sz="2600" b="1" dirty="0" err="1" smtClean="0">
                <a:solidFill>
                  <a:srgbClr val="00B0F0"/>
                </a:solidFill>
              </a:rPr>
              <a:t>N</a:t>
            </a:r>
            <a:r>
              <a:rPr lang="en-US" sz="2600" b="1" baseline="-25000" dirty="0" err="1" smtClean="0">
                <a:solidFill>
                  <a:srgbClr val="00B0F0"/>
                </a:solidFill>
              </a:rPr>
              <a:t>b</a:t>
            </a:r>
            <a:r>
              <a:rPr lang="en-US" sz="2600" dirty="0" smtClean="0"/>
              <a:t>).</a:t>
            </a:r>
            <a:endParaRPr lang="en-US" sz="2600" dirty="0"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SM backgrounds for search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7699" y="1018571"/>
            <a:ext cx="8516498" cy="3727049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QCD </a:t>
            </a:r>
            <a:r>
              <a:rPr lang="en-US" dirty="0" smtClean="0">
                <a:solidFill>
                  <a:schemeClr val="tx1"/>
                </a:solidFill>
              </a:rPr>
              <a:t>: Direct </a:t>
            </a:r>
            <a:r>
              <a:rPr lang="en-US" dirty="0">
                <a:solidFill>
                  <a:schemeClr val="tx1"/>
                </a:solidFill>
              </a:rPr>
              <a:t>production of many jets with the energy of jet(s) </a:t>
            </a:r>
            <a:r>
              <a:rPr lang="en-US" dirty="0" err="1">
                <a:solidFill>
                  <a:schemeClr val="tx1"/>
                </a:solidFill>
              </a:rPr>
              <a:t>mismeasured</a:t>
            </a:r>
            <a:r>
              <a:rPr lang="en-US" dirty="0">
                <a:solidFill>
                  <a:schemeClr val="tx1"/>
                </a:solidFill>
              </a:rPr>
              <a:t>, leading to </a:t>
            </a:r>
            <a:r>
              <a:rPr lang="en-US" dirty="0" smtClean="0">
                <a:solidFill>
                  <a:schemeClr val="tx1"/>
                </a:solidFill>
              </a:rPr>
              <a:t>MHT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Lost-lepton </a:t>
            </a:r>
            <a:r>
              <a:rPr lang="en-US" dirty="0" smtClean="0">
                <a:solidFill>
                  <a:schemeClr val="tx1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hadronic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mbria" charset="0"/>
                <a:cs typeface="Cambria" charset="0"/>
              </a:rPr>
              <a:t>τ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:Production of W and jets where W decays to e/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μ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τ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ν</a:t>
            </a:r>
            <a:r>
              <a:rPr lang="en-US" dirty="0" smtClean="0">
                <a:solidFill>
                  <a:schemeClr val="tx1"/>
                </a:solidFill>
              </a:rPr>
              <a:t>.  Neutrino creates MHT.  Reduced by rejecting events with e/</a:t>
            </a:r>
            <a:r>
              <a:rPr lang="en-US" dirty="0" err="1" smtClean="0">
                <a:solidFill>
                  <a:schemeClr val="tx1"/>
                </a:solidFill>
              </a:rPr>
              <a:t>μ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τ</a:t>
            </a:r>
            <a:r>
              <a:rPr lang="en-US" dirty="0" smtClean="0">
                <a:solidFill>
                  <a:schemeClr val="tx1"/>
                </a:solidFill>
              </a:rPr>
              <a:t> but some may slip through.  W bosons can be produced directly or from top quark decays.</a:t>
            </a:r>
          </a:p>
          <a:p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Z→νν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: Production of Z and jets where Z decays to neutrinos, producing MHT.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6140" y="4902800"/>
            <a:ext cx="6759615" cy="8285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>
                <a:solidFill>
                  <a:schemeClr val="bg1"/>
                </a:solidFill>
              </a:rPr>
              <a:t>These backgrounds are all estimated by using control regions (distinct from signal regions).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Signal region divided into bins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7699" y="954158"/>
            <a:ext cx="3850762" cy="32503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 HT-MHT plane divided into 10 bins.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4 bins of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N</a:t>
            </a:r>
            <a:r>
              <a:rPr lang="en-US" baseline="-250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jet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: 3-4, 5-6, 7-8, 9+.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bins of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N</a:t>
            </a:r>
            <a:r>
              <a:rPr lang="en-US" baseline="-250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b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: 0, 1, 2, 3+.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Total of 160 bins.</a:t>
            </a:r>
          </a:p>
          <a:p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30" y="861391"/>
            <a:ext cx="4422668" cy="3346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9237" y="4735698"/>
            <a:ext cx="5164585" cy="88511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800" dirty="0" smtClean="0"/>
              <a:t>Binning increases the sensitivity and flexibility </a:t>
            </a:r>
            <a:r>
              <a:rPr lang="en-US" sz="2800" smtClean="0"/>
              <a:t>of the analysis.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45237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Search results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"/>
          <a:stretch>
            <a:fillRect/>
          </a:stretch>
        </p:blipFill>
        <p:spPr bwMode="auto">
          <a:xfrm>
            <a:off x="1093687" y="1487033"/>
            <a:ext cx="66960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196" y="936715"/>
            <a:ext cx="8844197" cy="4924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Data is consistent with estimated backgrounds.  No sign of SUSY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Limits on SUSY production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19" y="2028155"/>
            <a:ext cx="4101778" cy="3935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97" y="183245"/>
            <a:ext cx="2768600" cy="1587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1076852" y="921282"/>
            <a:ext cx="3665567" cy="80021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500" dirty="0" smtClean="0"/>
              <a:t>Results are presented as regions that </a:t>
            </a:r>
            <a:r>
              <a:rPr lang="en-US" sz="2500" smtClean="0"/>
              <a:t>are excluded.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512894" y="1868056"/>
            <a:ext cx="3572970" cy="15081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500" dirty="0" smtClean="0">
                <a:solidFill>
                  <a:schemeClr val="bg1"/>
                </a:solidFill>
              </a:rPr>
              <a:t>Expected limits are what would be obtained if the observed data exactly matched the prediction.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558" y="3504469"/>
            <a:ext cx="3434075" cy="256993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500" dirty="0" smtClean="0"/>
              <a:t>Observed limits in this case are not as good.  Could be background was underestimated, statistical fluctuation, or the first sign of SUSY (probably not).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957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does the future hold?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8248" y="954158"/>
            <a:ext cx="8816301" cy="296140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Analyzing remaining data from 2016 (35 fb</a:t>
            </a:r>
            <a:r>
              <a:rPr lang="en-US" sz="2500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-1</a:t>
            </a:r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total).</a:t>
            </a:r>
          </a:p>
          <a:p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By 2023, this will increase to 300 fb</a:t>
            </a:r>
            <a:r>
              <a:rPr lang="en-US" sz="2500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-1</a:t>
            </a:r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.  Will greatly expand the reach of our searches for new physics.</a:t>
            </a:r>
          </a:p>
          <a:p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After major upgrades of LHC and detectors, will collect    3000 fb</a:t>
            </a:r>
            <a:r>
              <a:rPr lang="en-US" sz="2500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-1</a:t>
            </a:r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from 2026-2037 for another big increase in sensitivity.  Upgraded detectors are being designed now.</a:t>
            </a:r>
          </a:p>
          <a:p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Also expand searches to include more SUSY parameter space.</a:t>
            </a:r>
          </a:p>
          <a:p>
            <a:endParaRPr lang="en-US" sz="2500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9" b="3133"/>
          <a:stretch/>
        </p:blipFill>
        <p:spPr>
          <a:xfrm>
            <a:off x="446995" y="3749764"/>
            <a:ext cx="8277906" cy="248306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530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Summary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 Higgs particle has been discovered, nearly 50 years after its prediction.  This completes the Standard Model.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There are still many open questions in particle physics.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It is hoped that experiments at the LHC will provide some of the answers.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So far we haven’t found any new physics but during the next 20 years, we should collect 100 times more data that may lead to a revolution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in our understanding.</a:t>
            </a:r>
          </a:p>
          <a:p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How do we look for </a:t>
            </a:r>
            <a:r>
              <a:rPr lang="en-US" dirty="0" smtClean="0">
                <a:solidFill>
                  <a:schemeClr val="tx1"/>
                </a:solidFill>
              </a:rPr>
              <a:t>new particles</a:t>
            </a:r>
            <a:r>
              <a:rPr lang="en-US" sz="3600" dirty="0" smtClean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700" y="954158"/>
            <a:ext cx="3044892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Need an accelerator to produce the particles.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Need a detector to record the production and decay of the particles.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Need to distinguish interesting events from SM events.</a:t>
            </a:r>
          </a:p>
        </p:txBody>
      </p:sp>
      <p:pic>
        <p:nvPicPr>
          <p:cNvPr id="7" name="Picture 2" descr="LHC+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91" y="855704"/>
            <a:ext cx="241141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gen-2007-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372" y="4349171"/>
            <a:ext cx="2725492" cy="1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0607007_02-A5-at-72-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62" y="2051251"/>
            <a:ext cx="3938338" cy="26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Backup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6" descr="cms_lower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808038"/>
            <a:ext cx="46672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8" descr="fpix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9" descr="VisitorsGalle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9"/>
          <a:stretch>
            <a:fillRect/>
          </a:stretch>
        </p:blipFill>
        <p:spPr bwMode="auto">
          <a:xfrm>
            <a:off x="4849813" y="3783013"/>
            <a:ext cx="4291012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More photos to end on…</a:t>
            </a:r>
          </a:p>
        </p:txBody>
      </p:sp>
      <p:pic>
        <p:nvPicPr>
          <p:cNvPr id="64517" name="Picture 11" descr="cms_photo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2" b="16975"/>
          <a:stretch>
            <a:fillRect/>
          </a:stretch>
        </p:blipFill>
        <p:spPr bwMode="auto">
          <a:xfrm>
            <a:off x="0" y="3698875"/>
            <a:ext cx="44037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11/16/16</a:t>
            </a: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The Higgs Discovery and Beyond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59AE0-C50A-534C-A37A-78A0CC191262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4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Searching for </a:t>
            </a:r>
            <a:r>
              <a:rPr lang="en-US" dirty="0" err="1" smtClean="0">
                <a:ea typeface="+mj-ea"/>
                <a:cs typeface="+mj-cs"/>
              </a:rPr>
              <a:t>supersymmetry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Higgs Discovery and Beyond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F566C40-D1EC-7443-AE15-1F8F106B66F0}" type="slidenum">
              <a:rPr lang="en-US" altLang="en-US" sz="1800">
                <a:latin typeface="Times New Roman" charset="0"/>
              </a:rPr>
              <a:pPr eaLnBrk="1" hangingPunct="1"/>
              <a:t>42</a:t>
            </a:fld>
            <a:endParaRPr lang="en-US" altLang="en-US" sz="1800">
              <a:latin typeface="Times New Roman" charset="0"/>
            </a:endParaRPr>
          </a:p>
        </p:txBody>
      </p: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228600" y="990600"/>
            <a:ext cx="6096000" cy="450850"/>
          </a:xfrm>
          <a:prstGeom prst="rect">
            <a:avLst/>
          </a:prstGeom>
          <a:solidFill>
            <a:srgbClr val="003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u="sng"/>
              <a:t>A few rules for most SUSY searches: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447800"/>
            <a:ext cx="861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65125" indent="-3651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47688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l"/>
            </a:pPr>
            <a:r>
              <a:rPr lang="en-US" altLang="en-US"/>
              <a:t>squarks and gluinos are predominantly produced because they couple to the strong force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l"/>
            </a:pPr>
            <a:r>
              <a:rPr lang="en-US" altLang="en-US"/>
              <a:t>SUSY particles produced in pairs (R-parity conservation)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l"/>
            </a:pPr>
            <a:r>
              <a:rPr lang="en-US" altLang="en-US"/>
              <a:t>Decay cascades end with lightest supersymmetric particle (LSP) which escapes detection.</a:t>
            </a:r>
          </a:p>
          <a:p>
            <a:pPr lvl="1" eaLnBrk="1" hangingPunct="1">
              <a:lnSpc>
                <a:spcPct val="90000"/>
              </a:lnSpc>
              <a:spcBef>
                <a:spcPts val="275"/>
              </a:spcBef>
              <a:buFont typeface="Wingdings" charset="2"/>
              <a:buChar char="§"/>
            </a:pPr>
            <a:r>
              <a:rPr lang="en-US" altLang="en-US"/>
              <a:t>Cascades produce jets &amp; leptons (electrons, muons, taus)</a:t>
            </a:r>
          </a:p>
          <a:p>
            <a:pPr lvl="1" eaLnBrk="1" hangingPunct="1">
              <a:lnSpc>
                <a:spcPct val="90000"/>
              </a:lnSpc>
              <a:spcBef>
                <a:spcPts val="275"/>
              </a:spcBef>
              <a:buFont typeface="Wingdings" charset="2"/>
              <a:buChar char="§"/>
            </a:pPr>
            <a:r>
              <a:rPr lang="en-US" altLang="en-US"/>
              <a:t>The escape of LSP’s results in missing energy (MET).</a:t>
            </a:r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228600" y="4273550"/>
            <a:ext cx="6400800" cy="450850"/>
          </a:xfrm>
          <a:prstGeom prst="rect">
            <a:avLst/>
          </a:prstGeom>
          <a:solidFill>
            <a:srgbClr val="003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u="sng"/>
              <a:t>These rules suggest search strategies:</a:t>
            </a:r>
          </a:p>
        </p:txBody>
      </p:sp>
      <p:pic>
        <p:nvPicPr>
          <p:cNvPr id="5632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95838"/>
            <a:ext cx="868680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0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63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Estimate of </a:t>
            </a:r>
            <a:r>
              <a:rPr lang="en-US" dirty="0" err="1">
                <a:solidFill>
                  <a:schemeClr val="tx1"/>
                </a:solidFill>
              </a:rPr>
              <a:t>Z→νν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52" y="861392"/>
            <a:ext cx="2014945" cy="1904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06" y="861391"/>
            <a:ext cx="2014946" cy="19049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167" y="834241"/>
            <a:ext cx="4684139" cy="23010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/>
              <a:t>Reconstruct </a:t>
            </a:r>
            <a:r>
              <a:rPr lang="en-US" sz="2600" dirty="0" err="1" smtClean="0"/>
              <a:t>Z→ee</a:t>
            </a:r>
            <a:r>
              <a:rPr lang="en-US" sz="2600" dirty="0" smtClean="0"/>
              <a:t> and </a:t>
            </a:r>
            <a:r>
              <a:rPr lang="en-US" sz="2600" dirty="0" err="1" smtClean="0"/>
              <a:t>Z→μμ</a:t>
            </a:r>
            <a:r>
              <a:rPr lang="en-US" sz="2600" dirty="0" smtClean="0"/>
              <a:t> events to estimate </a:t>
            </a:r>
            <a:r>
              <a:rPr lang="en-US" sz="2600" dirty="0" err="1" smtClean="0"/>
              <a:t>Z→νν</a:t>
            </a:r>
            <a:r>
              <a:rPr lang="en-US" sz="2600" dirty="0" smtClean="0"/>
              <a:t>.  Just need to account for efficiency.  Unfortunately, there are more </a:t>
            </a:r>
            <a:r>
              <a:rPr lang="en-US" sz="2600" dirty="0" err="1"/>
              <a:t>Z→</a:t>
            </a:r>
            <a:r>
              <a:rPr lang="en-US" sz="2600" dirty="0" err="1" smtClean="0"/>
              <a:t>νν</a:t>
            </a:r>
            <a:r>
              <a:rPr lang="en-US" sz="2600" dirty="0" smtClean="0"/>
              <a:t> events than </a:t>
            </a:r>
            <a:r>
              <a:rPr lang="en-US" sz="2600" dirty="0" err="1"/>
              <a:t>Z→ee</a:t>
            </a:r>
            <a:r>
              <a:rPr lang="en-US" sz="2600" dirty="0"/>
              <a:t> +</a:t>
            </a:r>
            <a:r>
              <a:rPr lang="en-US" sz="2600" dirty="0" smtClean="0"/>
              <a:t> </a:t>
            </a:r>
            <a:r>
              <a:rPr lang="en-US" sz="2600" dirty="0" err="1"/>
              <a:t>Z→</a:t>
            </a:r>
            <a:r>
              <a:rPr lang="en-US" sz="2600" dirty="0" err="1" smtClean="0"/>
              <a:t>μμ</a:t>
            </a:r>
            <a:r>
              <a:rPr lang="en-US" sz="2600" dirty="0" smtClean="0"/>
              <a:t> events so statistically limited.</a:t>
            </a:r>
            <a:endParaRPr lang="en-US" sz="2600" dirty="0"/>
          </a:p>
        </p:txBody>
      </p:sp>
      <p:sp>
        <p:nvSpPr>
          <p:cNvPr id="13" name="TextBox 12"/>
          <p:cNvSpPr txBox="1"/>
          <p:nvPr/>
        </p:nvSpPr>
        <p:spPr>
          <a:xfrm>
            <a:off x="354451" y="3318051"/>
            <a:ext cx="8489746" cy="19329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>
                <a:solidFill>
                  <a:schemeClr val="bg1"/>
                </a:solidFill>
              </a:rPr>
              <a:t>Can also use </a:t>
            </a:r>
            <a:r>
              <a:rPr lang="en-US" sz="2600" dirty="0" err="1" smtClean="0">
                <a:solidFill>
                  <a:schemeClr val="bg1"/>
                </a:solidFill>
              </a:rPr>
              <a:t>photon+jets</a:t>
            </a:r>
            <a:r>
              <a:rPr lang="en-US" sz="2600" dirty="0" smtClean="0">
                <a:solidFill>
                  <a:schemeClr val="bg1"/>
                </a:solidFill>
              </a:rPr>
              <a:t> data sample as the production of photons and Z bosons are very similar (at high energy where the mass of the Z is not relevant).  Many more photon events than </a:t>
            </a:r>
            <a:r>
              <a:rPr lang="en-US" sz="2600" dirty="0" err="1">
                <a:solidFill>
                  <a:schemeClr val="bg1"/>
                </a:solidFill>
              </a:rPr>
              <a:t>Z→</a:t>
            </a:r>
            <a:r>
              <a:rPr lang="en-US" sz="2600" dirty="0" err="1" smtClean="0">
                <a:solidFill>
                  <a:schemeClr val="bg1"/>
                </a:solidFill>
              </a:rPr>
              <a:t>νν</a:t>
            </a:r>
            <a:r>
              <a:rPr lang="en-US" sz="2600" dirty="0" smtClean="0">
                <a:solidFill>
                  <a:schemeClr val="bg1"/>
                </a:solidFill>
              </a:rPr>
              <a:t> so good statistical accuracy but need to carefully control for production differences.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8376" y="5388373"/>
            <a:ext cx="4986415" cy="828560"/>
          </a:xfrm>
          <a:prstGeom prst="rect">
            <a:avLst/>
          </a:prstGeom>
          <a:solidFill>
            <a:srgbClr val="464731"/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/>
              <a:t>This analysis uses both methods to estimate the </a:t>
            </a:r>
            <a:r>
              <a:rPr lang="en-US" sz="2600" dirty="0" err="1"/>
              <a:t>Z→νν</a:t>
            </a:r>
            <a:r>
              <a:rPr lang="en-US" sz="2600" dirty="0"/>
              <a:t> </a:t>
            </a:r>
            <a:r>
              <a:rPr lang="en-US" sz="2600" dirty="0" smtClean="0"/>
              <a:t> background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632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Possible SUSY event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9388" y="1196975"/>
            <a:ext cx="133545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latin typeface="+mn-lt"/>
              </a:rPr>
              <a:t>This event contains 12 jets, 3 b-jets, and </a:t>
            </a:r>
            <a:r>
              <a:rPr lang="en-US" altLang="en-US" dirty="0" smtClean="0">
                <a:latin typeface="+mn-lt"/>
              </a:rPr>
              <a:t>large MHT.  </a:t>
            </a:r>
            <a:endParaRPr lang="en-US" altLang="en-US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3915" r="5371"/>
          <a:stretch/>
        </p:blipFill>
        <p:spPr>
          <a:xfrm>
            <a:off x="1514843" y="861391"/>
            <a:ext cx="7629157" cy="54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Possible SUSY event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6425"/>
          <a:stretch>
            <a:fillRect/>
          </a:stretch>
        </p:blipFill>
        <p:spPr bwMode="auto">
          <a:xfrm>
            <a:off x="3171825" y="762000"/>
            <a:ext cx="5970588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9388" y="1196975"/>
            <a:ext cx="299243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+mn-lt"/>
              </a:rPr>
              <a:t>This event contains 12 jets, 3 b-jets, and large amount of missing transverse energy.  </a:t>
            </a:r>
            <a:r>
              <a:rPr lang="en-US" altLang="en-US" dirty="0">
                <a:latin typeface="+mn-lt"/>
              </a:rPr>
              <a:t>Great candidate for a SUSY event (but most likely not).</a:t>
            </a:r>
          </a:p>
        </p:txBody>
      </p:sp>
    </p:spTree>
    <p:extLst>
      <p:ext uri="{BB962C8B-B14F-4D97-AF65-F5344CB8AC3E}">
        <p14:creationId xmlns:p14="http://schemas.microsoft.com/office/powerpoint/2010/main" val="5465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Search results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/>
          <a:stretch/>
        </p:blipFill>
        <p:spPr>
          <a:xfrm>
            <a:off x="4342698" y="861391"/>
            <a:ext cx="4501499" cy="5364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198" y="936715"/>
            <a:ext cx="39353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Can look in the more sensitive regions to </a:t>
            </a:r>
            <a:r>
              <a:rPr lang="en-US" sz="2500" smtClean="0"/>
              <a:t>see what a signal may look like.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185198" y="2332341"/>
            <a:ext cx="39353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Still </a:t>
            </a:r>
            <a:r>
              <a:rPr lang="en-US" sz="2500" smtClean="0"/>
              <a:t>no sign of SUSY.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31980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Summary of hadronic SUSY searches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3" y="861391"/>
            <a:ext cx="2898494" cy="2780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58" y="860679"/>
            <a:ext cx="2899979" cy="2782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1" y="3641597"/>
            <a:ext cx="2898494" cy="2780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28" y="3642309"/>
            <a:ext cx="2910490" cy="2792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63" y="861391"/>
            <a:ext cx="2898493" cy="2780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44" y="3641597"/>
            <a:ext cx="2898493" cy="27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Other</a:t>
            </a:r>
            <a:r>
              <a:rPr lang="en-US" sz="3600" dirty="0" smtClean="0">
                <a:solidFill>
                  <a:schemeClr val="tx1"/>
                </a:solidFill>
              </a:rPr>
              <a:t> SUSY searches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46" y="2288624"/>
            <a:ext cx="4110151" cy="3943425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27699" y="954158"/>
            <a:ext cx="3723440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There are many other CMS searches for SUSY.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These generally include some number of leptons (</a:t>
            </a:r>
            <a:r>
              <a:rPr lang="en-US" dirty="0" smtClean="0">
                <a:solidFill>
                  <a:schemeClr val="tx1"/>
                </a:solidFill>
              </a:rPr>
              <a:t>e/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μ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τ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) and/or target more specific models.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Example of electroweak production (instead   of strong production) with leptons in the final state.</a:t>
            </a:r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22" y="861391"/>
            <a:ext cx="2286000" cy="1333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06" y="861391"/>
            <a:ext cx="2182091" cy="13335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0784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The Large Hadron Collider (LHC)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3" descr="LH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8601" y="1033718"/>
            <a:ext cx="5708886" cy="4939570"/>
          </a:xfrm>
          <a:prstGeom prst="rect">
            <a:avLst/>
          </a:prstGeom>
          <a:noFill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40537" y="1076580"/>
            <a:ext cx="7921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Alps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922712" y="2408493"/>
            <a:ext cx="18716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Lake Geneva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56437" y="2697418"/>
            <a:ext cx="20875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Geneva airport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770035" y="4086087"/>
            <a:ext cx="828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CMS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344569" y="2236229"/>
            <a:ext cx="1187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Geneva</a:t>
            </a:r>
          </a:p>
        </p:txBody>
      </p:sp>
      <p:pic>
        <p:nvPicPr>
          <p:cNvPr id="15" name="Picture 4" descr="lhc_magnets"/>
          <p:cNvPicPr>
            <a:picLocks noChangeAspect="1" noChangeArrowheads="1"/>
          </p:cNvPicPr>
          <p:nvPr/>
        </p:nvPicPr>
        <p:blipFill rotWithShape="1">
          <a:blip r:embed="rId3"/>
          <a:srcRect l="28451"/>
          <a:stretch/>
        </p:blipFill>
        <p:spPr bwMode="auto">
          <a:xfrm>
            <a:off x="203148" y="3348715"/>
            <a:ext cx="3209738" cy="292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77535" y="1695692"/>
            <a:ext cx="3492500" cy="7635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RF cavities accelerate protons to 0.99999999</a:t>
            </a:r>
            <a:r>
              <a:rPr lang="en-US" altLang="en-US" sz="2400" i="1">
                <a:solidFill>
                  <a:schemeClr val="bg2"/>
                </a:solidFill>
              </a:rPr>
              <a:t>c</a:t>
            </a:r>
            <a:endParaRPr lang="en-US" altLang="en-US" sz="2400">
              <a:solidFill>
                <a:schemeClr val="bg2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81855" y="2530318"/>
            <a:ext cx="3168650" cy="10541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/>
              <a:t>8.3 T superconducting magnets keep the protons going in circles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57523" y="911452"/>
            <a:ext cx="3745025" cy="72943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/>
              <a:t>The </a:t>
            </a:r>
            <a:r>
              <a:rPr lang="en-US" altLang="en-US" sz="2300" smtClean="0"/>
              <a:t>LHC </a:t>
            </a:r>
            <a:r>
              <a:rPr lang="en-US" altLang="en-US" sz="2300" dirty="0"/>
              <a:t>is 27 km long and 100-500 feet underground.</a:t>
            </a:r>
          </a:p>
        </p:txBody>
      </p:sp>
    </p:spTree>
    <p:extLst>
      <p:ext uri="{BB962C8B-B14F-4D97-AF65-F5344CB8AC3E}">
        <p14:creationId xmlns:p14="http://schemas.microsoft.com/office/powerpoint/2010/main" val="12390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Detecting the particles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4008" y="873125"/>
            <a:ext cx="7720314" cy="793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/>
              <a:t>W</a:t>
            </a:r>
            <a:r>
              <a:rPr lang="en-US" altLang="en-US" sz="2300" smtClean="0"/>
              <a:t>e </a:t>
            </a:r>
            <a:r>
              <a:rPr lang="en-US" altLang="en-US" sz="2300"/>
              <a:t>collide </a:t>
            </a:r>
            <a:r>
              <a:rPr lang="en-US" altLang="en-US" sz="2300" smtClean="0"/>
              <a:t>protons </a:t>
            </a:r>
            <a:r>
              <a:rPr lang="en-US" altLang="en-US" sz="2300"/>
              <a:t>at </a:t>
            </a:r>
            <a:r>
              <a:rPr lang="en-US" altLang="en-US" sz="2300" smtClean="0"/>
              <a:t>high </a:t>
            </a:r>
            <a:r>
              <a:rPr lang="en-US" altLang="en-US" sz="2300"/>
              <a:t>energy to create new particles.  </a:t>
            </a:r>
            <a:r>
              <a:rPr lang="en-US" altLang="en-US" sz="2300" dirty="0"/>
              <a:t>But these particles immediately decay into other particles.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2435" y="1736725"/>
            <a:ext cx="8414795" cy="457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N</a:t>
            </a:r>
            <a:r>
              <a:rPr lang="en-US" altLang="en-US" sz="2400" smtClean="0">
                <a:solidFill>
                  <a:schemeClr val="bg2"/>
                </a:solidFill>
              </a:rPr>
              <a:t>eed </a:t>
            </a:r>
            <a:r>
              <a:rPr lang="en-US" altLang="en-US" sz="2400" dirty="0">
                <a:solidFill>
                  <a:schemeClr val="bg2"/>
                </a:solidFill>
              </a:rPr>
              <a:t>to detect these particles to reconstruct what happened.</a:t>
            </a:r>
          </a:p>
        </p:txBody>
      </p:sp>
      <p:pic>
        <p:nvPicPr>
          <p:cNvPr id="9" name="Picture 5" descr="CMS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634"/>
          <a:stretch>
            <a:fillRect/>
          </a:stretch>
        </p:blipFill>
        <p:spPr bwMode="auto">
          <a:xfrm>
            <a:off x="4679950" y="2776013"/>
            <a:ext cx="44640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513" y="2266688"/>
            <a:ext cx="7336560" cy="44291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 dirty="0"/>
              <a:t>The CMS detector is </a:t>
            </a:r>
            <a:r>
              <a:rPr lang="en-US" altLang="en-US" sz="2300"/>
              <a:t>in </a:t>
            </a:r>
            <a:r>
              <a:rPr lang="en-US" altLang="en-US" sz="2300" smtClean="0"/>
              <a:t>a </a:t>
            </a:r>
            <a:r>
              <a:rPr lang="en-US" altLang="en-US" sz="2300"/>
              <a:t>cavern 300 feet underground.</a:t>
            </a:r>
          </a:p>
        </p:txBody>
      </p:sp>
      <p:pic>
        <p:nvPicPr>
          <p:cNvPr id="11" name="Picture 7" descr="dscn29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6038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6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9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3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uonHi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570038"/>
            <a:ext cx="42576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u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092325"/>
            <a:ext cx="84613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uonHitsInTrack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051050"/>
            <a:ext cx="16652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u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5838825"/>
            <a:ext cx="13954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10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Higgs Discovery and Beyond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lectr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370138"/>
            <a:ext cx="13239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lectr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359025"/>
            <a:ext cx="1522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lectronKe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5824538"/>
            <a:ext cx="1414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40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3466</TotalTime>
  <Words>2619</Words>
  <Application>Microsoft Macintosh PowerPoint</Application>
  <PresentationFormat>On-screen Show (4:3)</PresentationFormat>
  <Paragraphs>340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Cambria</vt:lpstr>
      <vt:lpstr>ＭＳ Ｐゴシック</vt:lpstr>
      <vt:lpstr>Times New Roman</vt:lpstr>
      <vt:lpstr>Wingdings</vt:lpstr>
      <vt:lpstr>BlackMesh</vt:lpstr>
      <vt:lpstr>The Higgs Discovery and Beyond</vt:lpstr>
      <vt:lpstr>The Standard Model of particle physics (SM)</vt:lpstr>
      <vt:lpstr>How do we get electroweak theory?</vt:lpstr>
      <vt:lpstr>How do we look for new particles?</vt:lpstr>
      <vt:lpstr>The Large Hadron Collider (LHC)</vt:lpstr>
      <vt:lpstr>Detecting the particles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CMS assembly</vt:lpstr>
      <vt:lpstr>CMS Tracker</vt:lpstr>
      <vt:lpstr>CMS pixel detector</vt:lpstr>
      <vt:lpstr>CMS Solenoid</vt:lpstr>
      <vt:lpstr>CMS Electromagnetic Calorimeter (ECAL)</vt:lpstr>
      <vt:lpstr>CMS Hadronic Calorimeter (HCAL)</vt:lpstr>
      <vt:lpstr>CMS Muon detector</vt:lpstr>
      <vt:lpstr>Event selection</vt:lpstr>
      <vt:lpstr>Higgs production and decay</vt:lpstr>
      <vt:lpstr>Possible Higgs decay: H→ZZ→ee𝜇𝜇</vt:lpstr>
      <vt:lpstr>The Higgs discovery</vt:lpstr>
      <vt:lpstr>But still lots of questions…</vt:lpstr>
      <vt:lpstr>What are the new theories?</vt:lpstr>
      <vt:lpstr>Why is the Higgs boson so light?</vt:lpstr>
      <vt:lpstr>Evidence for dark matter</vt:lpstr>
      <vt:lpstr>Some dark matter possibilities</vt:lpstr>
      <vt:lpstr>WIMPs seem to be an ideal solution</vt:lpstr>
      <vt:lpstr>Enter Supersymmetry (SUSY)</vt:lpstr>
      <vt:lpstr>Three good features of SUSY</vt:lpstr>
      <vt:lpstr>The less great features of SUSY</vt:lpstr>
      <vt:lpstr>Search for SUSY in hadronic modes</vt:lpstr>
      <vt:lpstr>SM backgrounds for search</vt:lpstr>
      <vt:lpstr>Signal region divided into bins</vt:lpstr>
      <vt:lpstr>Search results</vt:lpstr>
      <vt:lpstr>Limits on SUSY production</vt:lpstr>
      <vt:lpstr>What does the future hold?</vt:lpstr>
      <vt:lpstr>Summary</vt:lpstr>
      <vt:lpstr>Backup</vt:lpstr>
      <vt:lpstr>More photos to end on…</vt:lpstr>
      <vt:lpstr>Searching for supersymmetry</vt:lpstr>
      <vt:lpstr>Estimate of Z→νν </vt:lpstr>
      <vt:lpstr>Possible SUSY event</vt:lpstr>
      <vt:lpstr>Possible SUSY event</vt:lpstr>
      <vt:lpstr>Search results</vt:lpstr>
      <vt:lpstr>Summary of hadronic SUSY searches</vt:lpstr>
      <vt:lpstr>Other SUSY searches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Supersymmetry at CMS</dc:title>
  <dc:creator>Kevin Stenson</dc:creator>
  <cp:lastModifiedBy>Kevin Stenson</cp:lastModifiedBy>
  <cp:revision>111</cp:revision>
  <dcterms:created xsi:type="dcterms:W3CDTF">2016-10-22T17:37:14Z</dcterms:created>
  <dcterms:modified xsi:type="dcterms:W3CDTF">2016-11-29T00:35:05Z</dcterms:modified>
</cp:coreProperties>
</file>